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63" r:id="rId2"/>
    <p:sldId id="344" r:id="rId3"/>
    <p:sldId id="364" r:id="rId4"/>
    <p:sldId id="371" r:id="rId5"/>
    <p:sldId id="372" r:id="rId6"/>
    <p:sldId id="378" r:id="rId7"/>
    <p:sldId id="373" r:id="rId8"/>
    <p:sldId id="375" r:id="rId9"/>
    <p:sldId id="379" r:id="rId10"/>
    <p:sldId id="380" r:id="rId11"/>
    <p:sldId id="376" r:id="rId12"/>
    <p:sldId id="291" r:id="rId13"/>
    <p:sldId id="265" r:id="rId14"/>
  </p:sldIdLst>
  <p:sldSz cx="12192000" cy="6858000"/>
  <p:notesSz cx="6858000" cy="9144000"/>
  <p:embeddedFontLs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2A2A2"/>
    <a:srgbClr val="5A9DA2"/>
    <a:srgbClr val="2C9984"/>
    <a:srgbClr val="90DFAA"/>
    <a:srgbClr val="A2D6DB"/>
    <a:srgbClr val="FFC000"/>
    <a:srgbClr val="D8625E"/>
    <a:srgbClr val="556080"/>
    <a:srgbClr val="FFFFFF"/>
    <a:srgbClr val="4798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3123" autoAdjust="0"/>
  </p:normalViewPr>
  <p:slideViewPr>
    <p:cSldViewPr snapToGrid="0">
      <p:cViewPr varScale="1">
        <p:scale>
          <a:sx n="71" d="100"/>
          <a:sy n="71" d="100"/>
        </p:scale>
        <p:origin x="1138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gif>
</file>

<file path=ppt/media/image4.gif>
</file>

<file path=ppt/media/image5.jpe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3D5A4-959B-47B2-B9B6-016225FD5943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FDCEF-A092-4C22-B7AC-D8B11FE84B7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7949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빅데이터 시대가 도래했고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966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참조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2185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빅데이터 시대가 도래했고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61178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data-driven manner from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ratings matrix, and the resulting model is used to make predictions for target users.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larger the number of rated items that are available for a user, the easier it is to make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robust predictions about the future behavior of the user. (page 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66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data-driven manner from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ratings matrix, and the resulting model is used to make predictions for target users.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larger the number of rated items that are available for a user, the easier it is to make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robust predictions about the future behavior of the user. (page 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205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data-driven manner from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ratings matrix, and the resulting model is used to make predictions for target users.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larger the number of rated items that are available for a user, the easier it is to make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robust predictions about the future behavior of the user. (page 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8543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data-driven manner from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ratings matrix, and the resulting model is used to make predictions for target users.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larger the number of rated items that are available for a user, the easier it is to make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robust predictions about the future behavior of the user. (page 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4936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data-driven manner from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ratings matrix, and the resulting model is used to make predictions for target users.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larger the number of rated items that are available for a user, the easier it is to make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robust predictions about the future behavior of the user. (page 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7022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ko-KR" altLang="en-US" sz="1800" b="0" i="0" u="none" strike="noStrike" baseline="0" dirty="0">
                <a:latin typeface="HvcqdnFbspdfBnppnqCMR10"/>
              </a:rPr>
              <a:t>전통적인 </a:t>
            </a:r>
            <a:r>
              <a:rPr lang="en-US" altLang="ko-KR" sz="1800" b="0" i="0" u="none" strike="noStrike" baseline="0" dirty="0">
                <a:latin typeface="HvcqdnFbspdfBnppnqCMR10"/>
              </a:rPr>
              <a:t>CF</a:t>
            </a:r>
            <a:r>
              <a:rPr lang="ko-KR" altLang="en-US" sz="1800" b="0" i="0" u="none" strike="noStrike" baseline="0" dirty="0">
                <a:latin typeface="HvcqdnFbspdfBnppnqCMR10"/>
              </a:rPr>
              <a:t>에서는 전체 카탈로그 </a:t>
            </a:r>
            <a:r>
              <a:rPr lang="en-US" altLang="ko-KR" sz="1800" b="0" i="0" u="none" strike="noStrike" baseline="0" dirty="0">
                <a:latin typeface="HvcqdnFbspdfBnppnqCMR10"/>
              </a:rPr>
              <a:t>N</a:t>
            </a:r>
            <a:r>
              <a:rPr lang="ko-KR" altLang="en-US" sz="1800" b="0" i="0" u="none" strike="noStrike" baseline="0" dirty="0">
                <a:latin typeface="HvcqdnFbspdfBnppnqCMR10"/>
              </a:rPr>
              <a:t>개에 대해 사용자마다 </a:t>
            </a:r>
            <a:r>
              <a:rPr lang="en-US" altLang="ko-KR" sz="1800" b="0" i="0" u="none" strike="noStrike" baseline="0" dirty="0">
                <a:latin typeface="HvcqdnFbspdfBnppnqCMR10"/>
              </a:rPr>
              <a:t>N</a:t>
            </a:r>
            <a:r>
              <a:rPr lang="ko-KR" altLang="en-US" sz="1800" b="0" i="0" u="none" strike="noStrike" baseline="0" dirty="0">
                <a:latin typeface="HvcqdnFbspdfBnppnqCMR10"/>
              </a:rPr>
              <a:t>차원의 벡터를 만들고 </a:t>
            </a:r>
            <a:r>
              <a:rPr lang="ko-KR" altLang="en-US" sz="1800" b="0" i="0" u="none" strike="noStrike" baseline="0" dirty="0" err="1">
                <a:latin typeface="HvcqdnFbspdfBnppnqCMR10"/>
              </a:rPr>
              <a:t>그벡터의</a:t>
            </a:r>
            <a:r>
              <a:rPr lang="ko-KR" altLang="en-US" sz="1800" b="0" i="0" u="none" strike="noStrike" baseline="0" dirty="0">
                <a:latin typeface="HvcqdnFbspdfBnppnqCMR10"/>
              </a:rPr>
              <a:t> 값은 평점으로 채운다</a:t>
            </a:r>
            <a:r>
              <a:rPr lang="en-US" altLang="ko-KR" sz="1800" b="0" i="0" u="none" strike="noStrike" baseline="0" dirty="0">
                <a:latin typeface="HvcqdnFbspdfBnppnqCMR10"/>
              </a:rPr>
              <a:t>.(</a:t>
            </a:r>
            <a:r>
              <a:rPr lang="ko-KR" altLang="en-US" sz="1800" b="0" i="0" u="none" strike="noStrike" baseline="0" dirty="0" err="1">
                <a:latin typeface="HvcqdnFbspdfBnppnqCMR10"/>
              </a:rPr>
              <a:t>넷플릭스</a:t>
            </a:r>
            <a:r>
              <a:rPr lang="ko-KR" altLang="en-US" sz="1800" b="0" i="0" u="none" strike="noStrike" baseline="0" dirty="0">
                <a:latin typeface="HvcqdnFbspdfBnppnqCMR10"/>
              </a:rPr>
              <a:t> 영화의 경우 </a:t>
            </a:r>
            <a:r>
              <a:rPr lang="en-US" altLang="ko-KR" sz="1800" b="0" i="0" u="none" strike="noStrike" baseline="0" dirty="0">
                <a:latin typeface="HvcqdnFbspdfBnppnqCMR10"/>
              </a:rPr>
              <a:t>1~5</a:t>
            </a:r>
            <a:r>
              <a:rPr lang="ko-KR" altLang="en-US" sz="1800" b="0" i="0" u="none" strike="noStrike" baseline="0" dirty="0">
                <a:latin typeface="HvcqdnFbspdfBnppnqCMR10"/>
              </a:rPr>
              <a:t>점</a:t>
            </a:r>
            <a:r>
              <a:rPr lang="en-US" altLang="ko-KR" sz="1800" b="0" i="0" u="none" strike="noStrike" baseline="0" dirty="0">
                <a:latin typeface="HvcqdnFbspdfBnppnqCMR10"/>
              </a:rPr>
              <a:t>) </a:t>
            </a:r>
            <a:r>
              <a:rPr lang="ko-KR" altLang="en-US" sz="1800" b="0" i="0" u="none" strike="noStrike" baseline="0" dirty="0">
                <a:latin typeface="HvcqdnFbspdfBnppnqCMR10"/>
              </a:rPr>
              <a:t>그런데 문제는 대부분의 고격은 이 벡터가 매우 </a:t>
            </a:r>
            <a:r>
              <a:rPr lang="en-US" altLang="ko-KR" sz="1800" b="0" i="0" u="none" strike="noStrike" baseline="0" dirty="0">
                <a:latin typeface="HvcqdnFbspdfBnppnqCMR10"/>
              </a:rPr>
              <a:t>Sparse</a:t>
            </a:r>
            <a:r>
              <a:rPr lang="ko-KR" altLang="en-US" sz="1800" b="0" i="0" u="none" strike="noStrike" baseline="0" dirty="0">
                <a:latin typeface="HvcqdnFbspdfBnppnqCMR10"/>
              </a:rPr>
              <a:t>하다는 것이다</a:t>
            </a:r>
            <a:r>
              <a:rPr lang="en-US" altLang="ko-KR" sz="1800" b="0" i="0" u="none" strike="noStrike" baseline="0" dirty="0">
                <a:latin typeface="HvcqdnFbspdfBnppnqCMR10"/>
              </a:rPr>
              <a:t>. </a:t>
            </a:r>
            <a:r>
              <a:rPr lang="ko-KR" altLang="en-US" sz="1800" b="0" i="0" u="none" strike="noStrike" baseline="0" dirty="0">
                <a:latin typeface="HvcqdnFbspdfBnppnqCMR10"/>
              </a:rPr>
              <a:t>알고리즘은 사용자와 비슷한 몇몇 고객 기반으로 추천을 생성한다</a:t>
            </a:r>
            <a:r>
              <a:rPr lang="en-US" altLang="ko-KR" sz="1800" b="0" i="0" u="none" strike="noStrike" baseline="0" dirty="0">
                <a:latin typeface="HvcqdnFbspdfBnppnqCMR10"/>
              </a:rPr>
              <a:t>. </a:t>
            </a:r>
            <a:r>
              <a:rPr lang="ko-KR" altLang="en-US" sz="1800" b="0" i="0" u="none" strike="noStrike" baseline="0" dirty="0">
                <a:latin typeface="HvcqdnFbspdfBnppnqCMR10"/>
              </a:rPr>
              <a:t>고객 </a:t>
            </a:r>
            <a:r>
              <a:rPr lang="en-US" altLang="ko-KR" sz="1800" b="0" i="0" u="none" strike="noStrike" baseline="0" dirty="0">
                <a:latin typeface="HvcqdnFbspdfBnppnqCMR10"/>
              </a:rPr>
              <a:t>A</a:t>
            </a:r>
            <a:r>
              <a:rPr lang="ko-KR" altLang="en-US" sz="1800" b="0" i="0" u="none" strike="noStrike" baseline="0" dirty="0">
                <a:latin typeface="HvcqdnFbspdfBnppnqCMR10"/>
              </a:rPr>
              <a:t>와 고객 </a:t>
            </a:r>
            <a:r>
              <a:rPr lang="en-US" altLang="ko-KR" sz="1800" b="0" i="0" u="none" strike="noStrike" baseline="0" dirty="0">
                <a:latin typeface="HvcqdnFbspdfBnppnqCMR10"/>
              </a:rPr>
              <a:t>B</a:t>
            </a:r>
            <a:r>
              <a:rPr lang="ko-KR" altLang="en-US" sz="1800" b="0" i="0" u="none" strike="noStrike" baseline="0" dirty="0">
                <a:latin typeface="HvcqdnFbspdfBnppnqCMR10"/>
              </a:rPr>
              <a:t>의 유사도를 구하는 방법은 여러가지가 있는데 일반적인 방법은 두 벡터의 코사인 유사도를 보는 것이다</a:t>
            </a:r>
            <a:r>
              <a:rPr lang="en-US" altLang="ko-KR" sz="1800" b="0" i="0" u="none" strike="noStrike" baseline="0" dirty="0">
                <a:latin typeface="HvcqdnFbspdfBnppnqCMR10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541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data-driven manner from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ratings matrix, and the resulting model is used to make predictions for target users.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The larger the number of rated items that are available for a user, the easier it is to make</a:t>
            </a:r>
          </a:p>
          <a:p>
            <a:pPr algn="l"/>
            <a:r>
              <a:rPr lang="en-US" altLang="ko-KR" sz="1800" b="0" i="0" u="none" strike="noStrike" baseline="0" dirty="0">
                <a:latin typeface="HvcqdnFbspdfBnppnqCMR10"/>
              </a:rPr>
              <a:t>robust predictions about the future behavior of the user. (page 2)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FDCEF-A092-4C22-B7AC-D8B11FE84B7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17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297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0219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153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5760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1351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9827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842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1565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051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105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025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42CE7-A0BD-48A5-B4FE-5BF3CBE97D1B}" type="datetimeFigureOut">
              <a:rPr lang="ko-KR" altLang="en-US" smtClean="0"/>
              <a:t>2020-08-22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2613D-F60A-4C2C-8229-08B11E18989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54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9D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50245" y="1987686"/>
            <a:ext cx="80915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>
                  <a:solidFill>
                    <a:srgbClr val="FFC000"/>
                  </a:solidFill>
                </a:ln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Neighborhood-Based</a:t>
            </a:r>
          </a:p>
          <a:p>
            <a:pPr algn="ctr"/>
            <a:r>
              <a:rPr lang="en-US" altLang="ko-KR" sz="5400" dirty="0">
                <a:ln>
                  <a:solidFill>
                    <a:srgbClr val="FFC000"/>
                  </a:solidFill>
                </a:ln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Collaborative Filtering</a:t>
            </a:r>
          </a:p>
          <a:p>
            <a:pPr algn="ctr"/>
            <a:r>
              <a:rPr lang="en-US" altLang="ko-KR" sz="5400" dirty="0">
                <a:ln>
                  <a:solidFill>
                    <a:srgbClr val="FFC000"/>
                  </a:solidFill>
                </a:ln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(Application)</a:t>
            </a:r>
            <a:endParaRPr lang="ko-KR" altLang="en-US" sz="5400" dirty="0">
              <a:ln>
                <a:solidFill>
                  <a:srgbClr val="FFC000"/>
                </a:solidFill>
              </a:ln>
              <a:solidFill>
                <a:srgbClr val="FFC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63963" y="6159705"/>
            <a:ext cx="5063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000" dirty="0">
                <a:ln>
                  <a:solidFill>
                    <a:schemeClr val="bg1">
                      <a:lumMod val="85000"/>
                    </a:schemeClr>
                  </a:solidFill>
                </a:ln>
                <a:solidFill>
                  <a:schemeClr val="bg1">
                    <a:lumMod val="8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Young Jun Jang</a:t>
            </a:r>
            <a:endParaRPr lang="ko-KR" altLang="en-US" sz="2000" dirty="0">
              <a:ln>
                <a:solidFill>
                  <a:schemeClr val="bg1">
                    <a:lumMod val="85000"/>
                  </a:schemeClr>
                </a:solidFill>
              </a:ln>
              <a:solidFill>
                <a:schemeClr val="bg1">
                  <a:lumMod val="8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2989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35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02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69B3720-F6C1-4BFD-9F8F-D4C1C23BD201}"/>
              </a:ext>
            </a:extLst>
          </p:cNvPr>
          <p:cNvGrpSpPr/>
          <p:nvPr/>
        </p:nvGrpSpPr>
        <p:grpSpPr>
          <a:xfrm>
            <a:off x="838898" y="4520713"/>
            <a:ext cx="10800652" cy="2196928"/>
            <a:chOff x="4297680" y="4549483"/>
            <a:chExt cx="3566160" cy="1150277"/>
          </a:xfrm>
        </p:grpSpPr>
        <p:sp>
          <p:nvSpPr>
            <p:cNvPr id="49" name="직사각형 48"/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1" name="직선 연결선 20"/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555613" y="140359"/>
            <a:ext cx="114725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[Amazon] Item to Item collaborative filtering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3359A65-1669-4931-95B0-FC713FE81210}"/>
              </a:ext>
            </a:extLst>
          </p:cNvPr>
          <p:cNvSpPr/>
          <p:nvPr/>
        </p:nvSpPr>
        <p:spPr>
          <a:xfrm>
            <a:off x="967466" y="4470872"/>
            <a:ext cx="1054351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-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전통적인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CF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에서는 전체 카탈로그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N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개에 대해 사용자마다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N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차원의 벡터를 만든 후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,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그 벡터 값은 평점으로 채움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.</a:t>
            </a:r>
          </a:p>
          <a:p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 (</a:t>
            </a:r>
            <a:r>
              <a:rPr lang="ko-KR" altLang="en-US" sz="1400" dirty="0" err="1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넷플릭스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영화의 경우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1~5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점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scale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의 척도를 가지고 있음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)</a:t>
            </a: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-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하지만 문제는 대부분의 고객은 이 벡터가 매우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Sparse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함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-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알고리즘은 사용자와 비슷한 몇몇 고객 기반으로 추천 생성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-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고객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A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와 고객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B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의 유사도를 구하는 일반적인 방법은 두 벡터의 코사인 유사도 측정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093892A-F44C-4D9D-90D1-52D1C7A970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310"/>
          <a:stretch/>
        </p:blipFill>
        <p:spPr>
          <a:xfrm>
            <a:off x="6338046" y="1921288"/>
            <a:ext cx="5301503" cy="109606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5B5DCA8-78AF-4CC0-BD3D-F40CEB424E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215" y="1921288"/>
            <a:ext cx="4625105" cy="1167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364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35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03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69B3720-F6C1-4BFD-9F8F-D4C1C23BD201}"/>
              </a:ext>
            </a:extLst>
          </p:cNvPr>
          <p:cNvGrpSpPr/>
          <p:nvPr/>
        </p:nvGrpSpPr>
        <p:grpSpPr>
          <a:xfrm>
            <a:off x="838898" y="4520713"/>
            <a:ext cx="10800652" cy="2068345"/>
            <a:chOff x="4297680" y="4549483"/>
            <a:chExt cx="3566160" cy="1150277"/>
          </a:xfrm>
        </p:grpSpPr>
        <p:sp>
          <p:nvSpPr>
            <p:cNvPr id="49" name="직사각형 48"/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1" name="직선 연결선 20"/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1015238" y="161453"/>
            <a:ext cx="10447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Amazon’s Recommender System Case Study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3359A65-1669-4931-95B0-FC713FE81210}"/>
              </a:ext>
            </a:extLst>
          </p:cNvPr>
          <p:cNvSpPr/>
          <p:nvPr/>
        </p:nvSpPr>
        <p:spPr>
          <a:xfrm>
            <a:off x="919695" y="4593610"/>
            <a:ext cx="10719855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Item-based collaborative filtering</a:t>
            </a:r>
          </a:p>
          <a:p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머신 러닝 기반으로 예측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Train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고객의 시청한 규칙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, 20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년 기준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) U Target (1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주일 동안 시청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) = prediction(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예측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)</a:t>
            </a:r>
          </a:p>
        </p:txBody>
      </p:sp>
      <p:pic>
        <p:nvPicPr>
          <p:cNvPr id="5122" name="Picture 2" descr="Neural network classifiers with time considerations">
            <a:extLst>
              <a:ext uri="{FF2B5EF4-FFF2-40B4-BE49-F238E27FC236}">
                <a16:creationId xmlns:a16="http://schemas.microsoft.com/office/drawing/2014/main" id="{6E9CFA02-020A-43DD-B8A9-EFF36AABC6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3813" y="1159813"/>
            <a:ext cx="5095737" cy="293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>
            <a:extLst>
              <a:ext uri="{FF2B5EF4-FFF2-40B4-BE49-F238E27FC236}">
                <a16:creationId xmlns:a16="http://schemas.microsoft.com/office/drawing/2014/main" id="{87F0A6E1-CE3F-499D-8965-7B9295717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98" y="1153958"/>
            <a:ext cx="5024020" cy="2930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178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4480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04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94122" y="173372"/>
            <a:ext cx="34437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Reference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F1D770B3-79D4-4B7A-B016-9C57938CA068}"/>
              </a:ext>
            </a:extLst>
          </p:cNvPr>
          <p:cNvGrpSpPr/>
          <p:nvPr/>
        </p:nvGrpSpPr>
        <p:grpSpPr>
          <a:xfrm>
            <a:off x="436860" y="1135297"/>
            <a:ext cx="11220787" cy="5219922"/>
            <a:chOff x="4297680" y="4549483"/>
            <a:chExt cx="3566160" cy="115027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38F7B0B-4BA3-46B4-92B9-D8A4C799B17D}"/>
                </a:ext>
              </a:extLst>
            </p:cNvPr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BF55A04C-2692-4D7C-B5D5-F69C2873E2BD}"/>
                </a:ext>
              </a:extLst>
            </p:cNvPr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11BCD84-8EA3-48C0-A871-6D985D331DD4}"/>
              </a:ext>
            </a:extLst>
          </p:cNvPr>
          <p:cNvSpPr txBox="1"/>
          <p:nvPr/>
        </p:nvSpPr>
        <p:spPr>
          <a:xfrm>
            <a:off x="436859" y="1244474"/>
            <a:ext cx="1122078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[1] Chandra </a:t>
            </a:r>
            <a:r>
              <a:rPr lang="en-US" altLang="ko-KR" sz="1400" dirty="0" err="1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Sekharan</a:t>
            </a:r>
            <a:r>
              <a:rPr lang="en-US" altLang="ko-KR" sz="1400" dirty="0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, Sindhu. (2018). RECOMMENDER SYSTEM BASED ON USER'S TRANSACTION AND BROWSING </a:t>
            </a:r>
          </a:p>
          <a:p>
            <a:r>
              <a:rPr lang="en-US" altLang="ko-KR" sz="1400" dirty="0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    HISTORY USING TEXT ANALYSIS. </a:t>
            </a:r>
          </a:p>
          <a:p>
            <a:endParaRPr lang="en-US" altLang="ko-KR" sz="1400" dirty="0">
              <a:ln>
                <a:solidFill>
                  <a:srgbClr val="867A72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[2] https://aws.amazon.com/ko/getting-started/hands-on/recommendation-engine-for-games-amazon-neptune/</a:t>
            </a:r>
          </a:p>
          <a:p>
            <a:endParaRPr lang="en-US" altLang="ko-KR" sz="1400" dirty="0">
              <a:ln>
                <a:solidFill>
                  <a:srgbClr val="867A72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[3] https://aws.amazon.com/ko/blogs/korea/amazon-neptune-a-fully-managed-graph-database-service/</a:t>
            </a:r>
          </a:p>
          <a:p>
            <a:endParaRPr lang="en-US" altLang="ko-KR" sz="1400" dirty="0">
              <a:ln>
                <a:solidFill>
                  <a:srgbClr val="867A72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[4] https://www.cs.umd.edu/~samir/498/Amazon-Recommendations.pdf</a:t>
            </a:r>
          </a:p>
          <a:p>
            <a:endParaRPr lang="en-US" altLang="ko-KR" sz="1400" dirty="0">
              <a:ln>
                <a:solidFill>
                  <a:srgbClr val="867A72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[5] https://lsjsj92.tistory.com/</a:t>
            </a:r>
          </a:p>
          <a:p>
            <a:endParaRPr lang="en-US" altLang="ko-KR" sz="1400" dirty="0">
              <a:ln>
                <a:solidFill>
                  <a:srgbClr val="867A72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[6] https://ratsgo.github.io/</a:t>
            </a:r>
          </a:p>
          <a:p>
            <a:endParaRPr lang="en-US" altLang="ko-KR" sz="1400" dirty="0">
              <a:ln>
                <a:solidFill>
                  <a:srgbClr val="867A72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867A72"/>
                  </a:solidFill>
                </a:ln>
                <a:latin typeface="나눔바른고딕"/>
                <a:ea typeface="서울한강체 L" panose="02020603020101020101" pitchFamily="18" charset="-127"/>
              </a:rPr>
              <a:t>[7] https://www.slideshare.net/AmazonWebServices/realtime-personalized-customer-experiences-at-bonobos-ret203-aws-reinvent-2018</a:t>
            </a:r>
          </a:p>
          <a:p>
            <a:endParaRPr lang="en-US" altLang="ko-KR" sz="1400" dirty="0">
              <a:ln>
                <a:solidFill>
                  <a:srgbClr val="867A72"/>
                </a:solidFill>
              </a:ln>
              <a:latin typeface="나눔바른고딕"/>
              <a:ea typeface="서울한강체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24223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9DA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50511" y="2967335"/>
            <a:ext cx="44909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>
                <a:ln>
                  <a:solidFill>
                    <a:srgbClr val="FFC000"/>
                  </a:solidFill>
                </a:ln>
                <a:solidFill>
                  <a:srgbClr val="FFC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5400" dirty="0">
              <a:ln>
                <a:solidFill>
                  <a:srgbClr val="FFC000"/>
                </a:solidFill>
              </a:ln>
              <a:solidFill>
                <a:srgbClr val="FFC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632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63FD31-E15B-408B-A16A-EC069AA5D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768" y="48730"/>
            <a:ext cx="3057832" cy="1325563"/>
          </a:xfrm>
        </p:spPr>
        <p:txBody>
          <a:bodyPr/>
          <a:lstStyle/>
          <a:p>
            <a:pPr algn="ctr"/>
            <a:r>
              <a:rPr lang="en-US" altLang="ko-KR" dirty="0"/>
              <a:t>Overview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514089-0E41-4A24-8244-9B6EBE228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475" y="205395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1) Prerequisite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2) Neighborhood-based collaborative filtering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3) Amazon’s Recommender System Case study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4) Reference </a:t>
            </a:r>
          </a:p>
          <a:p>
            <a:pPr marL="0" indent="0">
              <a:buNone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9EB7A40-2E59-4B3B-A7AB-7D69C8245875}"/>
              </a:ext>
            </a:extLst>
          </p:cNvPr>
          <p:cNvGrpSpPr/>
          <p:nvPr/>
        </p:nvGrpSpPr>
        <p:grpSpPr>
          <a:xfrm>
            <a:off x="917274" y="1238310"/>
            <a:ext cx="10871801" cy="352108"/>
            <a:chOff x="612798" y="3625875"/>
            <a:chExt cx="3904951" cy="352108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8EC7E5F5-B06F-4345-B082-9709E5D8F0BA}"/>
                </a:ext>
              </a:extLst>
            </p:cNvPr>
            <p:cNvSpPr/>
            <p:nvPr/>
          </p:nvSpPr>
          <p:spPr>
            <a:xfrm>
              <a:off x="612798" y="3625875"/>
              <a:ext cx="3904951" cy="77173"/>
            </a:xfrm>
            <a:prstGeom prst="rect">
              <a:avLst/>
            </a:prstGeom>
            <a:solidFill>
              <a:srgbClr val="FFC000">
                <a:alpha val="4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EF4D1100-E3A4-4E91-AAE5-04A663D0C22C}"/>
                </a:ext>
              </a:extLst>
            </p:cNvPr>
            <p:cNvCxnSpPr/>
            <p:nvPr/>
          </p:nvCxnSpPr>
          <p:spPr>
            <a:xfrm>
              <a:off x="802513" y="39779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2766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35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01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69B3720-F6C1-4BFD-9F8F-D4C1C23BD201}"/>
              </a:ext>
            </a:extLst>
          </p:cNvPr>
          <p:cNvGrpSpPr/>
          <p:nvPr/>
        </p:nvGrpSpPr>
        <p:grpSpPr>
          <a:xfrm>
            <a:off x="639295" y="3700555"/>
            <a:ext cx="10913409" cy="2942988"/>
            <a:chOff x="4297680" y="4549483"/>
            <a:chExt cx="3566160" cy="1150277"/>
          </a:xfrm>
        </p:grpSpPr>
        <p:sp>
          <p:nvSpPr>
            <p:cNvPr id="49" name="직사각형 48"/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1" name="직선 연결선 20"/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820663" y="182265"/>
            <a:ext cx="3819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Prerequisite 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71CE8DA-AE1E-4E10-B1BD-96757481747B}"/>
              </a:ext>
            </a:extLst>
          </p:cNvPr>
          <p:cNvSpPr/>
          <p:nvPr/>
        </p:nvSpPr>
        <p:spPr>
          <a:xfrm>
            <a:off x="740401" y="3740296"/>
            <a:ext cx="10812303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What is KNN approach?</a:t>
            </a:r>
          </a:p>
          <a:p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KNN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은 새로운 데이터가 주어졌을 때 기존 데이터 가운데 가장 가까운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K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개 이웃의 정보로 새로운 데이터를 예측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이웃기반 접근 방법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(Classification,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Regression based)</a:t>
            </a:r>
          </a:p>
          <a:p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새로운 데이터가 들어온 후에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,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데이터 사이의 거리를 재서 이웃을 뽑는 개념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KNN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을 모델을 별도로 구축하지 않음으로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lazy model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이라고도 불림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혹은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instanced based learning)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별도 모델 생성과정 없이 각각의 관측치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(instance)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만을 이용하여 분류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/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회귀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task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수행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하이퍼 파라미터는 탐색할 이웃 수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(k),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거리 측정 방법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2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가지 사용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5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</p:txBody>
      </p:sp>
      <p:pic>
        <p:nvPicPr>
          <p:cNvPr id="1026" name="Picture 2" descr="k Nearest Neighbor Classifier ( kNN )-Machine Learning Algorithms ...">
            <a:extLst>
              <a:ext uri="{FF2B5EF4-FFF2-40B4-BE49-F238E27FC236}">
                <a16:creationId xmlns:a16="http://schemas.microsoft.com/office/drawing/2014/main" id="{CD7A7DB3-247E-476A-BB8A-7670046AB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7052" y="1064932"/>
            <a:ext cx="3282478" cy="2461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hy would anyone use KNN for regression? - Cross Validated">
            <a:extLst>
              <a:ext uri="{FF2B5EF4-FFF2-40B4-BE49-F238E27FC236}">
                <a16:creationId xmlns:a16="http://schemas.microsoft.com/office/drawing/2014/main" id="{2655E2AB-EEA5-4A49-8C2E-FA1C3C65C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895" y="890151"/>
            <a:ext cx="3514164" cy="2635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217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35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01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69B3720-F6C1-4BFD-9F8F-D4C1C23BD201}"/>
              </a:ext>
            </a:extLst>
          </p:cNvPr>
          <p:cNvGrpSpPr/>
          <p:nvPr/>
        </p:nvGrpSpPr>
        <p:grpSpPr>
          <a:xfrm>
            <a:off x="639295" y="3899811"/>
            <a:ext cx="10913409" cy="2841647"/>
            <a:chOff x="4297680" y="4549483"/>
            <a:chExt cx="3566160" cy="1150277"/>
          </a:xfrm>
        </p:grpSpPr>
        <p:sp>
          <p:nvSpPr>
            <p:cNvPr id="49" name="직사각형 48"/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1" name="직선 연결선 20"/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820663" y="182265"/>
            <a:ext cx="38199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Prerequisite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71CE8DA-AE1E-4E10-B1BD-96757481747B}"/>
              </a:ext>
            </a:extLst>
          </p:cNvPr>
          <p:cNvSpPr/>
          <p:nvPr/>
        </p:nvSpPr>
        <p:spPr>
          <a:xfrm>
            <a:off x="639295" y="3899811"/>
            <a:ext cx="10546164" cy="3031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KNN</a:t>
            </a:r>
            <a:r>
              <a:rPr lang="ko-KR" altLang="en-US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의 장</a:t>
            </a:r>
            <a:r>
              <a:rPr lang="en-US" altLang="ko-KR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,</a:t>
            </a:r>
            <a:r>
              <a:rPr lang="ko-KR" altLang="en-US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단점</a:t>
            </a:r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탐색할 이웃의 수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(k)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가 작을 경우에는 데이터의 지역적 특성을 지나치게 반영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(overfitting)</a:t>
            </a: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반대로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k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가 매우 클 경우에는 모델이 과하게 정규화 되는 경향 발견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(underfitting)</a:t>
            </a: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KNN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은 학습 데이터 내에 끼어 있는 노이즈의 영향을 크게 받지 않음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,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학습 데이터가 많을수록 효과적인 알고리즘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거리 기반 방법론 中에 마할라노비스 거리와 같이 데이터의 분산을 고려할 경우 매우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robust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한 방법론으로 알려짐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최적의 이웃 수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(k)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와 어떤 거리 척도가 분석에 적합한지 불분명해 데이터 각각의 특성에 맞게 연구자가 임의로 선정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새로운 관측치와 각각의 학습 데이터 사이의 거리를 전부 측정해야 하므로 계산 시간이 오래 걸림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Locality Sensitive Hashing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방법을 통하여 계산 복잡성을 줄일 수 있음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. (Reformer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모델에서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LSH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사용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)</a:t>
            </a:r>
          </a:p>
          <a:p>
            <a:pPr marL="285750" indent="-285750">
              <a:buFontTx/>
              <a:buChar char="-"/>
            </a:pPr>
            <a:endParaRPr lang="en-US" altLang="ko-KR" sz="15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</p:txBody>
      </p:sp>
      <p:pic>
        <p:nvPicPr>
          <p:cNvPr id="3074" name="Picture 2" descr="Image for post">
            <a:extLst>
              <a:ext uri="{FF2B5EF4-FFF2-40B4-BE49-F238E27FC236}">
                <a16:creationId xmlns:a16="http://schemas.microsoft.com/office/drawing/2014/main" id="{6D6D6B45-99A2-40A9-ADEC-FAA7F2371B3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6474" y="997681"/>
            <a:ext cx="3934992" cy="2580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knn algorithm explained_&lt;span class=b_floatR exp_img downImg ...">
            <a:extLst>
              <a:ext uri="{FF2B5EF4-FFF2-40B4-BE49-F238E27FC236}">
                <a16:creationId xmlns:a16="http://schemas.microsoft.com/office/drawing/2014/main" id="{51FE659E-F16B-432B-9333-FB3C00CC25F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259" y="997681"/>
            <a:ext cx="5029200" cy="258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1514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35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02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69B3720-F6C1-4BFD-9F8F-D4C1C23BD201}"/>
              </a:ext>
            </a:extLst>
          </p:cNvPr>
          <p:cNvGrpSpPr/>
          <p:nvPr/>
        </p:nvGrpSpPr>
        <p:grpSpPr>
          <a:xfrm>
            <a:off x="838898" y="3469547"/>
            <a:ext cx="10800652" cy="3119511"/>
            <a:chOff x="4297680" y="4549483"/>
            <a:chExt cx="3566160" cy="1150277"/>
          </a:xfrm>
        </p:grpSpPr>
        <p:sp>
          <p:nvSpPr>
            <p:cNvPr id="49" name="직사각형 48"/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1" name="직선 연결선 20"/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1015238" y="161453"/>
            <a:ext cx="10447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Neighborhood-based</a:t>
            </a:r>
            <a:r>
              <a:rPr lang="ko-KR" altLang="en-US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collaborative filtering 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3359A65-1669-4931-95B0-FC713FE81210}"/>
              </a:ext>
            </a:extLst>
          </p:cNvPr>
          <p:cNvSpPr/>
          <p:nvPr/>
        </p:nvSpPr>
        <p:spPr>
          <a:xfrm>
            <a:off x="926012" y="3521198"/>
            <a:ext cx="10339976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Neighborhood-based collaborative filtering</a:t>
            </a:r>
          </a:p>
          <a:p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342900" indent="-342900">
              <a:buAutoNum type="arabicParenR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User-based filtering</a:t>
            </a:r>
          </a:p>
          <a:p>
            <a:pPr marL="342900" indent="-342900">
              <a:buAutoNum type="arabicParenR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User a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와 유사한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User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가 제공한 등급을 가지고 추천리스트 구축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A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의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예상 등급은 각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“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피어 그룹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“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등급의 가중 평균으로 계산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2) Item-based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collaborative filtering</a:t>
            </a:r>
          </a:p>
          <a:p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Item user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행렬을 가지고 있다고 가정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- Item A &amp; B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는 서로 비슷한 평점 분포를 가지고 있다고 가정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, Item A = B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동일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</p:txBody>
      </p:sp>
      <p:pic>
        <p:nvPicPr>
          <p:cNvPr id="2050" name="Picture 2" descr="Recommender Systems — User-Based and Item-Based Collaborative ...">
            <a:extLst>
              <a:ext uri="{FF2B5EF4-FFF2-40B4-BE49-F238E27FC236}">
                <a16:creationId xmlns:a16="http://schemas.microsoft.com/office/drawing/2014/main" id="{43B1F352-010C-4BC6-BF0C-6803FD9FFB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3505" y="869339"/>
            <a:ext cx="4276166" cy="2405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AEDDDCAB-9E73-4C07-9CD3-E5C6E633887D}"/>
              </a:ext>
            </a:extLst>
          </p:cNvPr>
          <p:cNvGrpSpPr/>
          <p:nvPr/>
        </p:nvGrpSpPr>
        <p:grpSpPr>
          <a:xfrm>
            <a:off x="1015238" y="1005155"/>
            <a:ext cx="10047209" cy="2133710"/>
            <a:chOff x="1015238" y="1143801"/>
            <a:chExt cx="11356366" cy="2940716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F629B386-B301-4ED3-982F-30397F642482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38" y="1143801"/>
              <a:ext cx="3768961" cy="27527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0CAF609-8B58-42F1-A639-D7CA20F774AD}"/>
                </a:ext>
              </a:extLst>
            </p:cNvPr>
            <p:cNvSpPr/>
            <p:nvPr/>
          </p:nvSpPr>
          <p:spPr>
            <a:xfrm>
              <a:off x="2031628" y="3776740"/>
              <a:ext cx="10339976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>
                  <a:ln>
                    <a:solidFill>
                      <a:srgbClr val="5A606F"/>
                    </a:solidFill>
                  </a:ln>
                  <a:latin typeface="나눔바른고딕"/>
                  <a:ea typeface="서울한강체 L" panose="02020603020101020101" pitchFamily="18" charset="-127"/>
                </a:rPr>
                <a:t>Collaborative filtering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871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35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02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69B3720-F6C1-4BFD-9F8F-D4C1C23BD201}"/>
              </a:ext>
            </a:extLst>
          </p:cNvPr>
          <p:cNvGrpSpPr/>
          <p:nvPr/>
        </p:nvGrpSpPr>
        <p:grpSpPr>
          <a:xfrm>
            <a:off x="838898" y="4239011"/>
            <a:ext cx="10800652" cy="2323153"/>
            <a:chOff x="4297680" y="4549483"/>
            <a:chExt cx="3566160" cy="1150277"/>
          </a:xfrm>
        </p:grpSpPr>
        <p:sp>
          <p:nvSpPr>
            <p:cNvPr id="49" name="직사각형 48"/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1" name="직선 연결선 20"/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1015238" y="161453"/>
            <a:ext cx="10447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Neighborhood-based</a:t>
            </a:r>
            <a:r>
              <a:rPr lang="ko-KR" altLang="en-US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collaborative filtering 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3359A65-1669-4931-95B0-FC713FE81210}"/>
              </a:ext>
            </a:extLst>
          </p:cNvPr>
          <p:cNvSpPr/>
          <p:nvPr/>
        </p:nvSpPr>
        <p:spPr>
          <a:xfrm>
            <a:off x="838898" y="4239011"/>
            <a:ext cx="10339976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Collaborative filtering</a:t>
            </a:r>
          </a:p>
          <a:p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 </a:t>
            </a: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Collaborative Filtering</a:t>
            </a: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은 사용자에게 상품을 추천하기 위해서 비슷한 취향을 가진 사용자를 고려하거나</a:t>
            </a: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, </a:t>
            </a:r>
          </a:p>
          <a:p>
            <a:r>
              <a:rPr lang="en-US" altLang="ko-KR" sz="1400" b="1" dirty="0">
                <a:solidFill>
                  <a:srgbClr val="555555"/>
                </a:solidFill>
                <a:latin typeface="AppleSDGothicNeo"/>
              </a:rPr>
              <a:t>       </a:t>
            </a: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또는 사용자가 관심을 갖고 있는 상품과 비슷한 특징을 가진 상품을 고려하여 사용자가 관심을 갖을 만한 상품을 예측하는 방법</a:t>
            </a:r>
            <a:endParaRPr lang="en-US" altLang="ko-KR" sz="1400" b="1" i="0" dirty="0">
              <a:solidFill>
                <a:srgbClr val="555555"/>
              </a:solidFill>
              <a:effectLst/>
              <a:latin typeface="AppleSDGothicNeo"/>
            </a:endParaRPr>
          </a:p>
          <a:p>
            <a:pPr marL="285750" indent="-285750">
              <a:buFontTx/>
              <a:buChar char="-"/>
            </a:pPr>
            <a:endParaRPr lang="en-US" altLang="ko-KR" sz="1400" b="1" dirty="0">
              <a:ln>
                <a:solidFill>
                  <a:srgbClr val="5A606F"/>
                </a:solidFill>
              </a:ln>
              <a:solidFill>
                <a:srgbClr val="555555"/>
              </a:solidFill>
              <a:latin typeface="AppleSDGothicNeo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b="0" i="0" dirty="0">
                <a:solidFill>
                  <a:srgbClr val="555555"/>
                </a:solidFill>
                <a:effectLst/>
                <a:latin typeface="AppleSDGothicNeo"/>
              </a:rPr>
              <a:t> </a:t>
            </a: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Collaborative Filtering</a:t>
            </a: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은 </a:t>
            </a: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2</a:t>
            </a: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가지 </a:t>
            </a: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1) User-based filtering, 2) Item-based filtering</a:t>
            </a: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로 분류</a:t>
            </a: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. </a:t>
            </a:r>
          </a:p>
          <a:p>
            <a:r>
              <a:rPr lang="en-US" altLang="ko-KR" sz="1400" b="1" dirty="0">
                <a:solidFill>
                  <a:srgbClr val="555555"/>
                </a:solidFill>
                <a:latin typeface="AppleSDGothicNeo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User-based </a:t>
            </a: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방법은 비슷한 취향을 가진 사용자</a:t>
            </a: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(User)</a:t>
            </a: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들을 고려하여 추천을 하고</a:t>
            </a: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, Item-based </a:t>
            </a: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방법은 비슷한 특징의 상품</a:t>
            </a:r>
            <a:r>
              <a:rPr lang="en-US" altLang="ko-KR" sz="1400" b="1" i="0" dirty="0">
                <a:solidFill>
                  <a:srgbClr val="555555"/>
                </a:solidFill>
                <a:effectLst/>
                <a:latin typeface="AppleSDGothicNeo"/>
              </a:rPr>
              <a:t>(Item)</a:t>
            </a:r>
            <a:r>
              <a:rPr lang="ko-KR" altLang="en-US" sz="1400" b="1" i="0" dirty="0">
                <a:solidFill>
                  <a:srgbClr val="555555"/>
                </a:solidFill>
                <a:effectLst/>
                <a:latin typeface="AppleSDGothicNeo"/>
              </a:rPr>
              <a:t>을 고려하여 추천</a:t>
            </a:r>
            <a:endParaRPr lang="en-US" altLang="ko-KR" sz="1400" b="1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</p:txBody>
      </p:sp>
      <p:pic>
        <p:nvPicPr>
          <p:cNvPr id="7170" name="Picture 2" descr="5: Content based filtering vs Collaborative filtering ( Source ...">
            <a:extLst>
              <a:ext uri="{FF2B5EF4-FFF2-40B4-BE49-F238E27FC236}">
                <a16:creationId xmlns:a16="http://schemas.microsoft.com/office/drawing/2014/main" id="{BEADCB28-C125-4E01-B4AB-D8C3A62159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98" y="1144103"/>
            <a:ext cx="4629573" cy="2837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Collaborative Filtering · Recommendation.jl">
            <a:extLst>
              <a:ext uri="{FF2B5EF4-FFF2-40B4-BE49-F238E27FC236}">
                <a16:creationId xmlns:a16="http://schemas.microsoft.com/office/drawing/2014/main" id="{CF8A86D5-0A1D-4CEF-8AEE-8764714EA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0447" y="1221322"/>
            <a:ext cx="5149103" cy="2207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95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35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02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69B3720-F6C1-4BFD-9F8F-D4C1C23BD201}"/>
              </a:ext>
            </a:extLst>
          </p:cNvPr>
          <p:cNvGrpSpPr/>
          <p:nvPr/>
        </p:nvGrpSpPr>
        <p:grpSpPr>
          <a:xfrm>
            <a:off x="838898" y="4520713"/>
            <a:ext cx="10800652" cy="2175834"/>
            <a:chOff x="4297680" y="4549483"/>
            <a:chExt cx="3566160" cy="1150277"/>
          </a:xfrm>
        </p:grpSpPr>
        <p:sp>
          <p:nvSpPr>
            <p:cNvPr id="49" name="직사각형 48"/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1" name="직선 연결선 20"/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1015238" y="161453"/>
            <a:ext cx="10447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Amazon’s Recommender System Case Study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3359A65-1669-4931-95B0-FC713FE81210}"/>
              </a:ext>
            </a:extLst>
          </p:cNvPr>
          <p:cNvSpPr/>
          <p:nvPr/>
        </p:nvSpPr>
        <p:spPr>
          <a:xfrm>
            <a:off x="919695" y="4520712"/>
            <a:ext cx="10357905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Item-based collaborative filtering</a:t>
            </a:r>
          </a:p>
          <a:p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Amazon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에서 주로 활용하는 방법론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이전에는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Browsing history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를 기반으로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item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을 추천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User Login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으로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workflow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시작하여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log, browsing history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들을 기반으로 군집화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군집화 후에는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Rule mining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을 통한 연관규칙을 찾아냄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</p:txBody>
      </p:sp>
      <p:pic>
        <p:nvPicPr>
          <p:cNvPr id="4102" name="Picture 6" descr="Amazon Recommendation Engine">
            <a:extLst>
              <a:ext uri="{FF2B5EF4-FFF2-40B4-BE49-F238E27FC236}">
                <a16:creationId xmlns:a16="http://schemas.microsoft.com/office/drawing/2014/main" id="{0D4FEAE9-BFAA-47CD-B5B4-4E59BAB311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95" y="1108043"/>
            <a:ext cx="4963798" cy="2939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89E5D64-0146-407A-AEF0-D2246275E9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1170" y="947053"/>
            <a:ext cx="2554101" cy="326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44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35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02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69B3720-F6C1-4BFD-9F8F-D4C1C23BD201}"/>
              </a:ext>
            </a:extLst>
          </p:cNvPr>
          <p:cNvGrpSpPr/>
          <p:nvPr/>
        </p:nvGrpSpPr>
        <p:grpSpPr>
          <a:xfrm>
            <a:off x="838898" y="4520713"/>
            <a:ext cx="10800652" cy="2175834"/>
            <a:chOff x="4297680" y="4549483"/>
            <a:chExt cx="3566160" cy="1150277"/>
          </a:xfrm>
        </p:grpSpPr>
        <p:sp>
          <p:nvSpPr>
            <p:cNvPr id="49" name="직사각형 48"/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1" name="직선 연결선 20"/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1015238" y="161453"/>
            <a:ext cx="104479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Amazon’s Recommender System Case Study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3359A65-1669-4931-95B0-FC713FE81210}"/>
              </a:ext>
            </a:extLst>
          </p:cNvPr>
          <p:cNvSpPr/>
          <p:nvPr/>
        </p:nvSpPr>
        <p:spPr>
          <a:xfrm>
            <a:off x="919695" y="4520712"/>
            <a:ext cx="10543515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Recommendation Engine</a:t>
            </a:r>
          </a:p>
          <a:p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고객을 위한 개인화 서비스로 추천 시스템 제공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고객들끼리 구매이력 중에서 서로 겹치는 것이 많은 아이템을 구매한 것을 기반으로 알고리즘 고안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(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기존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)</a:t>
            </a: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Item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to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item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collaborative filtering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을 사용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비슷한 고객을 찾는 것보다 비슷한 아이템에 집중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</p:txBody>
      </p:sp>
      <p:pic>
        <p:nvPicPr>
          <p:cNvPr id="6146" name="Picture 2" descr="References: Linden, G.; Smith, B.; York, J.; , &quot;Amazon.com ...">
            <a:extLst>
              <a:ext uri="{FF2B5EF4-FFF2-40B4-BE49-F238E27FC236}">
                <a16:creationId xmlns:a16="http://schemas.microsoft.com/office/drawing/2014/main" id="{79916DE4-1A83-4B4B-925C-C960DA3026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5" b="4967"/>
          <a:stretch/>
        </p:blipFill>
        <p:spPr bwMode="auto">
          <a:xfrm>
            <a:off x="838898" y="1054951"/>
            <a:ext cx="4572000" cy="3177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al-Time Personalized Customer Experiences at Bonobos (RET203) - AWS…">
            <a:extLst>
              <a:ext uri="{FF2B5EF4-FFF2-40B4-BE49-F238E27FC236}">
                <a16:creationId xmlns:a16="http://schemas.microsoft.com/office/drawing/2014/main" id="{24AEF05C-E6E4-4313-B3E9-8965D9D94A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611" y="1282750"/>
            <a:ext cx="5019675" cy="2824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854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163790" y="-42914"/>
            <a:ext cx="273070" cy="764274"/>
          </a:xfrm>
          <a:prstGeom prst="rect">
            <a:avLst/>
          </a:prstGeom>
          <a:solidFill>
            <a:srgbClr val="FFC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163790" y="19484"/>
            <a:ext cx="13502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rgbClr val="5A9DA2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02</a:t>
            </a:r>
            <a:endParaRPr lang="ko-KR" altLang="en-US" sz="6000" dirty="0">
              <a:solidFill>
                <a:srgbClr val="5A9DA2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669B3720-F6C1-4BFD-9F8F-D4C1C23BD201}"/>
              </a:ext>
            </a:extLst>
          </p:cNvPr>
          <p:cNvGrpSpPr/>
          <p:nvPr/>
        </p:nvGrpSpPr>
        <p:grpSpPr>
          <a:xfrm>
            <a:off x="838898" y="4520713"/>
            <a:ext cx="10800652" cy="2196928"/>
            <a:chOff x="4297680" y="4549483"/>
            <a:chExt cx="3566160" cy="1150277"/>
          </a:xfrm>
        </p:grpSpPr>
        <p:sp>
          <p:nvSpPr>
            <p:cNvPr id="49" name="직사각형 48"/>
            <p:cNvSpPr/>
            <p:nvPr/>
          </p:nvSpPr>
          <p:spPr>
            <a:xfrm>
              <a:off x="4297680" y="4549483"/>
              <a:ext cx="3566160" cy="1150277"/>
            </a:xfrm>
            <a:prstGeom prst="rect">
              <a:avLst/>
            </a:prstGeom>
            <a:solidFill>
              <a:srgbClr val="867A72">
                <a:alpha val="1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21" name="직선 연결선 20"/>
            <p:cNvCxnSpPr>
              <a:cxnSpLocks/>
            </p:cNvCxnSpPr>
            <p:nvPr/>
          </p:nvCxnSpPr>
          <p:spPr>
            <a:xfrm>
              <a:off x="4297680" y="4549483"/>
              <a:ext cx="3566160" cy="0"/>
            </a:xfrm>
            <a:prstGeom prst="line">
              <a:avLst/>
            </a:prstGeom>
            <a:ln w="22225">
              <a:solidFill>
                <a:srgbClr val="CCC0B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555613" y="140359"/>
            <a:ext cx="114725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rgbClr val="5A606F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[Amazon] Item to Item collaborative filtering</a:t>
            </a:r>
            <a:endParaRPr lang="ko-KR" altLang="en-US" sz="4000" dirty="0">
              <a:solidFill>
                <a:srgbClr val="5A606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3359A65-1669-4931-95B0-FC713FE81210}"/>
              </a:ext>
            </a:extLst>
          </p:cNvPr>
          <p:cNvSpPr/>
          <p:nvPr/>
        </p:nvSpPr>
        <p:spPr>
          <a:xfrm>
            <a:off x="919695" y="4593610"/>
            <a:ext cx="10543515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Item to Item collaborative filtering</a:t>
            </a:r>
          </a:p>
          <a:p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비슷한 사용자를 매칭하는 것 대신에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Item-to-Item CF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는 사용자가 구매하거나 평가한 아이템들의 유사성을 찾은 후에 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    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비슷한 아이템을 추천 리스트로 생성</a:t>
            </a:r>
          </a:p>
          <a:p>
            <a:pPr marL="285750" indent="-285750">
              <a:buFontTx/>
              <a:buChar char="-"/>
            </a:pPr>
            <a:endParaRPr lang="ko-KR" altLang="en-US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가장 유사한 아이템을 정의하기 위해 알고리즘은 유사한 아이템 테이블을 만들어 사용자들이 함께 구매하는 경향이 </a:t>
            </a: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     있는 아이템을 찾음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endParaRPr lang="en-US" altLang="ko-KR" sz="1400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아이템 </a:t>
            </a:r>
            <a:r>
              <a:rPr lang="en-US" altLang="ko-KR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Pair</a:t>
            </a:r>
            <a:r>
              <a:rPr lang="ko-KR" altLang="en-US" sz="1400" dirty="0">
                <a:ln>
                  <a:solidFill>
                    <a:srgbClr val="5A606F"/>
                  </a:solidFill>
                </a:ln>
                <a:latin typeface="나눔바른고딕"/>
                <a:ea typeface="서울한강체 L" panose="02020603020101020101" pitchFamily="18" charset="-127"/>
              </a:rPr>
              <a:t>와 정확히 일치하는 공통의 고객은 흔하지 않으므로 계산에 있어 시간이나 메모리 사용이 비효율적</a:t>
            </a:r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n>
                <a:solidFill>
                  <a:srgbClr val="5A606F"/>
                </a:solidFill>
              </a:ln>
              <a:latin typeface="나눔바른고딕"/>
              <a:ea typeface="서울한강체 L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3128F67-5C10-412F-AF0D-720125DFC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671" y="1623720"/>
            <a:ext cx="4916329" cy="2121517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E51E71F-BF10-46E9-A29D-4E9B5242D8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0313" y="1035147"/>
            <a:ext cx="2932578" cy="313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326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5875">
          <a:solidFill>
            <a:srgbClr val="CCC0B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600" dirty="0" smtClean="0">
            <a:ln>
              <a:solidFill>
                <a:srgbClr val="867A72"/>
              </a:solidFill>
            </a:ln>
            <a:solidFill>
              <a:srgbClr val="867A72"/>
            </a:solidFill>
            <a:latin typeface="서울한강체 L" panose="02020603020101020101" pitchFamily="18" charset="-127"/>
            <a:ea typeface="서울한강체 L" panose="020206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1195</Words>
  <Application>Microsoft Office PowerPoint</Application>
  <PresentationFormat>와이드스크린</PresentationFormat>
  <Paragraphs>182</Paragraphs>
  <Slides>13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맑은 고딕</vt:lpstr>
      <vt:lpstr>Arial</vt:lpstr>
      <vt:lpstr>HvcqdnFbspdfBnppnqCMR10</vt:lpstr>
      <vt:lpstr>나눔바른고딕</vt:lpstr>
      <vt:lpstr>a옛날목욕탕L</vt:lpstr>
      <vt:lpstr>AppleSDGothicNeo</vt:lpstr>
      <vt:lpstr>Office 테마</vt:lpstr>
      <vt:lpstr>PowerPoint 프레젠테이션</vt:lpstr>
      <vt:lpstr>Overview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장영준[ 대학원석사과정재학 / 산업경영공학과 ]</dc:creator>
  <cp:lastModifiedBy>장영준[ 대학원석사과정재학 / 산업경영공학과 ]</cp:lastModifiedBy>
  <cp:revision>60</cp:revision>
  <dcterms:created xsi:type="dcterms:W3CDTF">2020-08-11T14:02:43Z</dcterms:created>
  <dcterms:modified xsi:type="dcterms:W3CDTF">2020-08-22T14:48:02Z</dcterms:modified>
</cp:coreProperties>
</file>